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323" r:id="rId9"/>
    <p:sldId id="322" r:id="rId10"/>
    <p:sldId id="308" r:id="rId11"/>
    <p:sldId id="266" r:id="rId12"/>
    <p:sldId id="283" r:id="rId13"/>
    <p:sldId id="268" r:id="rId14"/>
    <p:sldId id="328" r:id="rId15"/>
    <p:sldId id="276" r:id="rId16"/>
    <p:sldId id="311" r:id="rId17"/>
    <p:sldId id="314" r:id="rId18"/>
    <p:sldId id="315" r:id="rId19"/>
    <p:sldId id="316" r:id="rId20"/>
    <p:sldId id="317" r:id="rId21"/>
    <p:sldId id="319" r:id="rId22"/>
    <p:sldId id="281" r:id="rId23"/>
    <p:sldId id="282" r:id="rId24"/>
    <p:sldId id="325" r:id="rId25"/>
    <p:sldId id="326" r:id="rId26"/>
    <p:sldId id="327" r:id="rId27"/>
    <p:sldId id="291" r:id="rId28"/>
    <p:sldId id="293" r:id="rId29"/>
    <p:sldId id="296" r:id="rId30"/>
    <p:sldId id="303" r:id="rId31"/>
    <p:sldId id="297" r:id="rId32"/>
    <p:sldId id="298" r:id="rId33"/>
    <p:sldId id="300" r:id="rId34"/>
    <p:sldId id="329" r:id="rId35"/>
    <p:sldId id="301" r:id="rId36"/>
    <p:sldId id="302" r:id="rId37"/>
    <p:sldId id="330" r:id="rId38"/>
    <p:sldId id="29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EBE600"/>
    <a:srgbClr val="9F02BE"/>
    <a:srgbClr val="A3C167"/>
    <a:srgbClr val="FF3B3B"/>
    <a:srgbClr val="11FF4A"/>
    <a:srgbClr val="0D21B3"/>
    <a:srgbClr val="00487E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73943" autoAdjust="0"/>
  </p:normalViewPr>
  <p:slideViewPr>
    <p:cSldViewPr>
      <p:cViewPr varScale="1">
        <p:scale>
          <a:sx n="85" d="100"/>
          <a:sy n="85" d="100"/>
        </p:scale>
        <p:origin x="-236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C1CE0-52B5-4B8E-9C8F-010CCE749541}" type="datetimeFigureOut">
              <a:rPr lang="en-CA" smtClean="0"/>
              <a:t>26/09/2013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8D9C5-53DD-45EB-833D-E0555325AD0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30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 very good afternoon.</a:t>
            </a:r>
          </a:p>
          <a:p>
            <a:endParaRPr lang="en-CA" baseline="0" dirty="0" smtClean="0"/>
          </a:p>
          <a:p>
            <a:r>
              <a:rPr lang="en-CA" baseline="0" dirty="0" smtClean="0"/>
              <a:t>My name is </a:t>
            </a:r>
            <a:r>
              <a:rPr lang="en-CA" baseline="0" dirty="0" err="1" smtClean="0"/>
              <a:t>Srikanth</a:t>
            </a:r>
            <a:r>
              <a:rPr lang="en-CA" baseline="0" dirty="0" smtClean="0"/>
              <a:t> </a:t>
            </a:r>
            <a:r>
              <a:rPr lang="en-CA" baseline="0" dirty="0" err="1" smtClean="0"/>
              <a:t>Kirhsnamachari</a:t>
            </a:r>
            <a:r>
              <a:rPr lang="en-CA" baseline="0" dirty="0" smtClean="0"/>
              <a:t> </a:t>
            </a:r>
            <a:r>
              <a:rPr lang="en-CA" baseline="0" dirty="0" err="1" smtClean="0"/>
              <a:t>Sridharan</a:t>
            </a:r>
            <a:r>
              <a:rPr lang="en-CA" baseline="0" dirty="0" smtClean="0"/>
              <a:t>,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I am a Masters student at university of Manitoba Canada.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Yes I here from half the way across the globe,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papers I am present is titled “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Profiles”</a:t>
            </a: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work is part of m masters thesis. </a:t>
            </a:r>
          </a:p>
          <a:p>
            <a:endParaRPr lang="en-CA" sz="1200" baseline="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Collaborators on in this work are 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Dundee)</a:t>
            </a: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baseline="0" dirty="0" smtClean="0"/>
          </a:p>
          <a:p>
            <a:r>
              <a:rPr lang="en-CA" baseline="0" dirty="0" smtClean="0"/>
              <a:t>For this work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</a:t>
            </a:fld>
            <a:endParaRPr lang="en-CA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59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</a:rPr>
              <a:t>There</a:t>
            </a:r>
            <a:r>
              <a:rPr lang="en-CA" baseline="0" dirty="0" smtClean="0">
                <a:solidFill>
                  <a:schemeClr val="bg1"/>
                </a:solidFill>
              </a:rPr>
              <a:t> are number of works on color correction on spatial augmented reality , in like of projection on textured surface.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olidFill>
                  <a:schemeClr val="bg1"/>
                </a:solidFill>
              </a:rPr>
              <a:t>But in OSTD the only existing work on color corrections is by</a:t>
            </a:r>
            <a:endParaRPr lang="en-CA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photometric compensation for optical see-through displays.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use 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foreground 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as fed to the system and </a:t>
            </a:r>
            <a:r>
              <a:rPr lang="en-CA" baseline="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colors 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as captured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space was used for color calculations- in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which colors accuracy cant be tested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They used Color Subtraction ( Show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the second image’s empty spots)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5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Point 1: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given display.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Without which we cannot really say how the alternate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 will look once it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blends with the BG.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Point 2: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model is very unique to OSTD, 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as it address  unique problems which are present in OSTD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832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Every display shows color a bit different , this is more pronounced in OSTD as each display has different display material, light source etc.</a:t>
            </a:r>
          </a:p>
          <a:p>
            <a:endParaRPr lang="en-CA" dirty="0" smtClean="0"/>
          </a:p>
          <a:p>
            <a:r>
              <a:rPr lang="en-CA" dirty="0" smtClean="0"/>
              <a:t>As</a:t>
            </a:r>
            <a:r>
              <a:rPr lang="en-CA" baseline="0" dirty="0" smtClean="0"/>
              <a:t> you can see here the color blue shown is slightly changed when its shown on the display. In our model we account for this change render distortion function.</a:t>
            </a:r>
          </a:p>
          <a:p>
            <a:r>
              <a:rPr lang="en-CA" baseline="0" dirty="0" smtClean="0"/>
              <a:t>Similar the OSTD display material changes the color of the BG as it shown here with change in hue of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 red . We count this by the material distortion function.</a:t>
            </a:r>
          </a:p>
          <a:p>
            <a:r>
              <a:rPr lang="en-CA" baseline="0" dirty="0" smtClean="0"/>
              <a:t>We argue in this work the color Belding is a mix of these distorted color than the original colors !!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So what is our contributing visa this work ?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present a new Color blending Model for OSTD</a:t>
            </a:r>
          </a:p>
          <a:p>
            <a:endParaRPr lang="en-CA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To handle Render Distortion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Color Correction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Design guidelines for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050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Image</a:t>
            </a:r>
            <a:r>
              <a:rPr lang="en-CA" baseline="0" dirty="0" smtClean="0"/>
              <a:t> </a:t>
            </a:r>
            <a:r>
              <a:rPr lang="en-CA" baseline="0" dirty="0" smtClean="0"/>
              <a:t>on the left shows how the set up was for both projection based and TOLED</a:t>
            </a:r>
          </a:p>
          <a:p>
            <a:r>
              <a:rPr lang="en-CA" baseline="0" dirty="0" smtClean="0"/>
              <a:t>Image on the right  © shows how the actual setup was.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And image d shows the out light controlled environment 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used cs200 colorimeter to measure the color values.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739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Divides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 space (over 16 million colors) into a smaller set of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8376 perceptually different bins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translated the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gamut into the CIE LAB color space and divided it into bins of 5X5X5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This approach guaranties all colors inside a bin are within one Just Noticeable Difference (1 JND </a:t>
            </a:r>
            <a:r>
              <a:rPr lang="en-CA" sz="1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~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2.3 in Euclidean distance)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measured how each bin is rendered by each of our three displays on a black background which is shown here for all 3 displays</a:t>
            </a: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P37-hundred had a wide color space and close to </a:t>
            </a:r>
            <a:r>
              <a:rPr lang="en-CA" sz="12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when compared to p2200 and TOLED</a:t>
            </a: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Create a look up table which is </a:t>
            </a:r>
            <a:r>
              <a:rPr lang="en-CA" sz="1200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794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We had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which is a look up table, where we had measurements  for all 8000 odd colors ,</a:t>
            </a:r>
          </a:p>
          <a:p>
            <a:endParaRPr lang="en-CA" baseline="0" dirty="0" smtClean="0"/>
          </a:p>
          <a:p>
            <a:r>
              <a:rPr lang="en-CA" baseline="0" dirty="0" smtClean="0"/>
              <a:t>So when we wanted to predict how a particular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blend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</a:t>
            </a:r>
            <a:r>
              <a:rPr lang="en-CA" baseline="0" dirty="0" err="1" smtClean="0"/>
              <a:t>weneed</a:t>
            </a:r>
            <a:r>
              <a:rPr lang="en-CA" baseline="0" dirty="0" smtClean="0"/>
              <a:t> to know how the color is shown in the display</a:t>
            </a:r>
          </a:p>
          <a:p>
            <a:endParaRPr lang="en-CA" baseline="0" dirty="0" smtClean="0"/>
          </a:p>
          <a:p>
            <a:r>
              <a:rPr lang="en-CA" baseline="0" dirty="0" smtClean="0"/>
              <a:t>For this we use the 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BP is </a:t>
            </a:r>
            <a:r>
              <a:rPr lang="en-CA" baseline="0" dirty="0" smtClean="0"/>
              <a:t>a look up </a:t>
            </a:r>
            <a:r>
              <a:rPr lang="en-CA" baseline="0" dirty="0" err="1" smtClean="0"/>
              <a:t>tabel</a:t>
            </a:r>
            <a:r>
              <a:rPr lang="en-CA" baseline="0" dirty="0" smtClean="0"/>
              <a:t> which has 1-1 </a:t>
            </a:r>
            <a:r>
              <a:rPr lang="en-CA" baseline="0" dirty="0" err="1" smtClean="0"/>
              <a:t>reation</a:t>
            </a:r>
            <a:r>
              <a:rPr lang="en-CA" baseline="0" dirty="0" smtClean="0"/>
              <a:t> between all the binned colors and their measured values</a:t>
            </a:r>
          </a:p>
          <a:p>
            <a:endParaRPr lang="en-CA" baseline="0" dirty="0" smtClean="0"/>
          </a:p>
          <a:p>
            <a:r>
              <a:rPr lang="en-CA" baseline="0" dirty="0" smtClean="0"/>
              <a:t>So when a digital color is given as input , the system first fits it to the appropriate bin which in turn can give asses to how its measured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8409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Then add the measured value </a:t>
            </a:r>
            <a:r>
              <a:rPr lang="en-CA" baseline="0" dirty="0" smtClean="0"/>
              <a:t>dorm the BP with </a:t>
            </a:r>
            <a:r>
              <a:rPr lang="en-CA" baseline="0" dirty="0" smtClean="0"/>
              <a:t>the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to predict the </a:t>
            </a:r>
            <a:r>
              <a:rPr lang="en-CA" baseline="0" dirty="0" smtClean="0"/>
              <a:t>blend</a:t>
            </a:r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Direct Method: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Synonymous to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Weiland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et al work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The digital color is simply added to the background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/>
              </a:rPr>
              <a:t>It ignores both render and material distortion 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Jumping into the talk 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displays or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as we call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 - allow users to view digital content and physical objects simultaneously</a:t>
            </a: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OSTD are of 2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&amp;</a:t>
            </a:r>
            <a:r>
              <a:rPr lang="en-CA" sz="1200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Advantage</a:t>
            </a:r>
            <a:r>
              <a:rPr lang="en-CA" sz="1200" baseline="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 of having its own light source enables Additive OSTD to have Hardware's of different form factors such as mobiles, HMD, window based displays!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361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CAT are established methods to estimate the colors a display can render based on the brightest white it can emit. They are based on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matirc</a:t>
            </a:r>
            <a:r>
              <a:rPr lang="en-CA" dirty="0" smtClean="0">
                <a:solidFill>
                  <a:schemeClr val="bg1"/>
                </a:solidFill>
                <a:latin typeface="Calibri Light"/>
              </a:rPr>
              <a:t> </a:t>
            </a:r>
            <a:r>
              <a:rPr lang="en-CA" dirty="0" err="1" smtClean="0">
                <a:solidFill>
                  <a:schemeClr val="bg1"/>
                </a:solidFill>
                <a:latin typeface="Calibri Light"/>
              </a:rPr>
              <a:t>converstions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/>
              </a:rPr>
              <a:t>In other</a:t>
            </a:r>
            <a:r>
              <a:rPr lang="en-CA" baseline="0" dirty="0" smtClean="0">
                <a:solidFill>
                  <a:schemeClr val="bg1"/>
                </a:solidFill>
                <a:latin typeface="Calibri Light"/>
              </a:rPr>
              <a:t> words we hoped that they could potentially handle render distortion</a:t>
            </a:r>
            <a:endParaRPr lang="en-CA" dirty="0" smtClean="0">
              <a:solidFill>
                <a:schemeClr val="bg1"/>
              </a:solidFill>
              <a:latin typeface="Calibri Light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We</a:t>
            </a:r>
            <a:r>
              <a:rPr lang="en-CA" baseline="0" dirty="0" smtClean="0"/>
              <a:t> used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 on each of our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colors, measured the blend.</a:t>
            </a:r>
          </a:p>
          <a:p>
            <a:endParaRPr lang="en-CA" dirty="0" smtClean="0"/>
          </a:p>
          <a:p>
            <a:r>
              <a:rPr lang="en-CA" dirty="0" smtClean="0"/>
              <a:t>We</a:t>
            </a:r>
            <a:r>
              <a:rPr lang="en-CA" baseline="0" dirty="0" smtClean="0"/>
              <a:t> </a:t>
            </a:r>
            <a:r>
              <a:rPr lang="en-CA" baseline="0" dirty="0" smtClean="0"/>
              <a:t>find the error in our prediction by finding </a:t>
            </a:r>
            <a:r>
              <a:rPr lang="en-CA" baseline="0" dirty="0" smtClean="0"/>
              <a:t>Euclidean distance </a:t>
            </a:r>
            <a:r>
              <a:rPr lang="en-CA" baseline="0" dirty="0" smtClean="0"/>
              <a:t>in lab space between the predicted value and the measured blend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  <a:p>
            <a:r>
              <a:rPr lang="en-CA" baseline="0" dirty="0" smtClean="0"/>
              <a:t>This </a:t>
            </a:r>
            <a:r>
              <a:rPr lang="en-CA" baseline="0" dirty="0" smtClean="0"/>
              <a:t>visualization shows  prediction error value for one condition across 23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on for all 838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colors</a:t>
            </a:r>
          </a:p>
          <a:p>
            <a:r>
              <a:rPr lang="en-CA" baseline="0" dirty="0" smtClean="0"/>
              <a:t>Each point is a prediction error mapped for a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First 2 boxes shows</a:t>
            </a:r>
            <a:r>
              <a:rPr lang="en-CA" baseline="0" dirty="0" smtClean="0"/>
              <a:t>: there </a:t>
            </a:r>
            <a:r>
              <a:rPr lang="en-CA" baseline="0" dirty="0" smtClean="0"/>
              <a:t>is a large spread </a:t>
            </a:r>
            <a:r>
              <a:rPr lang="en-CA" baseline="0" dirty="0" smtClean="0"/>
              <a:t>in error for those backgrounds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Box3: shows that for this </a:t>
            </a:r>
            <a:r>
              <a:rPr lang="en-CA" baseline="0" dirty="0" smtClean="0"/>
              <a:t>particular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the </a:t>
            </a:r>
            <a:r>
              <a:rPr lang="en-CA" baseline="0" dirty="0" smtClean="0"/>
              <a:t>prediction </a:t>
            </a:r>
            <a:r>
              <a:rPr lang="en-CA" baseline="0" dirty="0" smtClean="0"/>
              <a:t>error was low ,</a:t>
            </a:r>
          </a:p>
          <a:p>
            <a:r>
              <a:rPr lang="en-CA" baseline="0" dirty="0" smtClean="0"/>
              <a:t>Ideally this is how all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should look for a low error rates</a:t>
            </a:r>
          </a:p>
          <a:p>
            <a:endParaRPr lang="en-CA" baseline="0" dirty="0" smtClean="0"/>
          </a:p>
          <a:p>
            <a:r>
              <a:rPr lang="en-CA" baseline="0" dirty="0" smtClean="0"/>
              <a:t>Box4: shows the error spread is concentrated between 10 – 40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 the hue of blue indicates more value fell in that region .</a:t>
            </a:r>
          </a:p>
          <a:p>
            <a:endParaRPr lang="en-CA" baseline="0" dirty="0" smtClean="0"/>
          </a:p>
          <a:p>
            <a:r>
              <a:rPr lang="en-CA" baseline="0" dirty="0" smtClean="0"/>
              <a:t>Error rate at the bottom near 0, represent prediction with low error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48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visualization  was used to compare the 5 models we had, over 3 displays in 2 different </a:t>
            </a:r>
            <a:r>
              <a:rPr lang="en-CA" dirty="0" err="1" smtClean="0"/>
              <a:t>bg</a:t>
            </a:r>
            <a:r>
              <a:rPr lang="en-CA" dirty="0" smtClean="0"/>
              <a:t> </a:t>
            </a:r>
            <a:r>
              <a:rPr lang="en-CA" dirty="0" err="1" smtClean="0"/>
              <a:t>config</a:t>
            </a:r>
            <a:endParaRPr lang="en-CA" dirty="0" smtClean="0"/>
          </a:p>
          <a:p>
            <a:r>
              <a:rPr lang="en-CA" dirty="0" err="1" smtClean="0"/>
              <a:t>Bp</a:t>
            </a:r>
            <a:r>
              <a:rPr lang="en-CA" dirty="0" smtClean="0"/>
              <a:t> In</a:t>
            </a:r>
            <a:r>
              <a:rPr lang="en-CA" baseline="0" dirty="0" smtClean="0"/>
              <a:t> all cases was found to be the most accurate in predicting the blend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validates the use of BP to predict how colors blend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221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When</a:t>
            </a:r>
            <a:r>
              <a:rPr lang="en-CA" baseline="0" dirty="0" smtClean="0"/>
              <a:t> color yellow is shown in red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it moves towards orange ,</a:t>
            </a:r>
          </a:p>
          <a:p>
            <a:r>
              <a:rPr lang="en-CA" baseline="0" dirty="0" smtClean="0"/>
              <a:t>Color correction needs to find a alternate color which on blending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will give yellow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use BP correction algorithm to pick this alternate error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Alg</a:t>
            </a:r>
            <a:r>
              <a:rPr lang="en-CA" dirty="0" smtClean="0"/>
              <a:t> takes 3 things as i/p</a:t>
            </a:r>
          </a:p>
          <a:p>
            <a:endParaRPr lang="en-CA" dirty="0" smtClean="0"/>
          </a:p>
          <a:p>
            <a:r>
              <a:rPr lang="en-CA" dirty="0" smtClean="0"/>
              <a:t>Dc</a:t>
            </a:r>
          </a:p>
          <a:p>
            <a:r>
              <a:rPr lang="en-CA" dirty="0" err="1" smtClean="0"/>
              <a:t>Bg</a:t>
            </a:r>
            <a:r>
              <a:rPr lang="en-CA" dirty="0" smtClean="0"/>
              <a:t> c</a:t>
            </a:r>
          </a:p>
          <a:p>
            <a:endParaRPr lang="en-CA" dirty="0" smtClean="0"/>
          </a:p>
          <a:p>
            <a:r>
              <a:rPr lang="en-CA" dirty="0" smtClean="0"/>
              <a:t>BP</a:t>
            </a:r>
            <a:r>
              <a:rPr lang="en-CA" baseline="0" dirty="0" smtClean="0"/>
              <a:t> of that display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Each measured color in Bin is added with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to predict how they blend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Then a distance of this </a:t>
            </a:r>
            <a:r>
              <a:rPr lang="en-CA" baseline="0" dirty="0" err="1" smtClean="0"/>
              <a:t>preiction</a:t>
            </a:r>
            <a:r>
              <a:rPr lang="en-CA" baseline="0" dirty="0" smtClean="0"/>
              <a:t> is measured against the </a:t>
            </a:r>
            <a:r>
              <a:rPr lang="en-CA" baseline="0" dirty="0" err="1" smtClean="0"/>
              <a:t>desiered</a:t>
            </a:r>
            <a:r>
              <a:rPr lang="en-CA" baseline="0" dirty="0" smtClean="0"/>
              <a:t> color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color in bin with least distance is returned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2804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</a:t>
            </a:r>
            <a:r>
              <a:rPr lang="en-CA" baseline="0" dirty="0" smtClean="0"/>
              <a:t> color is then applied on the screen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Which happens to be green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correction error is calculated by finding the distance between the color we desire and the actual blend after correction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generally found neutrals</a:t>
            </a:r>
            <a:r>
              <a:rPr lang="en-CA" baseline="0" dirty="0" smtClean="0"/>
              <a:t> to have low error rate, other than that we found light colors in cyan blue region preforming consistently  better among all the other color regions across the bg.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All colors in light region performed better on dark </a:t>
            </a:r>
            <a:r>
              <a:rPr lang="en-CA" baseline="0" dirty="0" err="1" smtClean="0"/>
              <a:t>bg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baseline="0" dirty="0" smtClean="0"/>
              <a:t>Dark colors in high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performed the worst !!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418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UI designer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for OSTD show keep following points in mind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Light neutral colors for information that needs to be preserved best (text , icons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etc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hue is needed, designers can use light colors in the Cyan-Blue region (alerts)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be avoided for text and color-encoded information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Have in mind there we are not recommending these to preserve contrast we are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more concern about color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650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are currently working on a algorithm which is not brute force.</a:t>
            </a:r>
          </a:p>
          <a:p>
            <a:endParaRPr lang="en-CA" dirty="0" smtClean="0"/>
          </a:p>
          <a:p>
            <a:r>
              <a:rPr lang="en-CA" smtClean="0"/>
              <a:t>Also</a:t>
            </a:r>
            <a:r>
              <a:rPr lang="en-CA" baseline="0" smtClean="0"/>
              <a:t> working </a:t>
            </a:r>
            <a:r>
              <a:rPr lang="en-CA" baseline="0" dirty="0" smtClean="0"/>
              <a:t>to implement this on a HMD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62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However</a:t>
            </a:r>
            <a:r>
              <a:rPr lang="en-CA" baseline="0" dirty="0" smtClean="0"/>
              <a:t> </a:t>
            </a:r>
            <a:r>
              <a:rPr lang="en-CA" dirty="0" smtClean="0"/>
              <a:t>additive OSTD  has a problem!</a:t>
            </a:r>
          </a:p>
          <a:p>
            <a:endParaRPr lang="en-CA" dirty="0" smtClean="0"/>
          </a:p>
          <a:p>
            <a:r>
              <a:rPr lang="en-CA" dirty="0" smtClean="0"/>
              <a:t>The real</a:t>
            </a:r>
            <a:r>
              <a:rPr lang="en-CA" baseline="0" dirty="0" smtClean="0"/>
              <a:t> world background color mixes with the displayed color.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This phenomenon cause the users perception of the color being displayed to changes from what the color originally is !</a:t>
            </a:r>
          </a:p>
          <a:p>
            <a:endParaRPr lang="en-CA" dirty="0" smtClean="0"/>
          </a:p>
          <a:p>
            <a:r>
              <a:rPr lang="en-CA" dirty="0" smtClean="0"/>
              <a:t>Color</a:t>
            </a:r>
            <a:r>
              <a:rPr lang="en-CA" baseline="0" dirty="0" smtClean="0"/>
              <a:t> are essential to clarity of the display, colors help humans to clearly understand the contents on the display. </a:t>
            </a:r>
          </a:p>
          <a:p>
            <a:r>
              <a:rPr lang="en-CA" baseline="0" dirty="0" smtClean="0"/>
              <a:t>Color blending negatively affects the usability of such displays as it impacts the legibility and color encodings of digital content.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399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Example of the system working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8256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created correction heat maps for all 3 displays</a:t>
            </a:r>
            <a:r>
              <a:rPr lang="en-CA" baseline="0" dirty="0" smtClean="0"/>
              <a:t>,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The heat map shows generally colors for p22-hundered and TOLED were better corrected than the p3700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is due the both these displays have limited color profile, so the </a:t>
            </a:r>
            <a:r>
              <a:rPr lang="en-CA" baseline="0" dirty="0" err="1" smtClean="0"/>
              <a:t>distqance</a:t>
            </a:r>
            <a:r>
              <a:rPr lang="en-CA" baseline="0" dirty="0" smtClean="0"/>
              <a:t> between a color to shown in bin and how it measured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will always be small.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also found a trend in </a:t>
            </a:r>
            <a:r>
              <a:rPr lang="en-CA" baseline="0" dirty="0" err="1" smtClean="0"/>
              <a:t>fg</a:t>
            </a:r>
            <a:r>
              <a:rPr lang="en-CA" baseline="0" dirty="0" smtClean="0"/>
              <a:t> color always got corrected better for low intensity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, with the correction error increasing with the intensity of the bg.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We took the p3700 and studied it further has it had wider range colors , which are </a:t>
            </a:r>
            <a:r>
              <a:rPr lang="en-CA" baseline="0" dirty="0" err="1" smtClean="0"/>
              <a:t>typlically</a:t>
            </a:r>
            <a:r>
              <a:rPr lang="en-CA" baseline="0" dirty="0" smtClean="0"/>
              <a:t> needed for  rich multimedia contests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429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Cat </a:t>
            </a:r>
            <a:r>
              <a:rPr lang="en-CA" dirty="0" err="1" smtClean="0"/>
              <a:t>fg</a:t>
            </a:r>
            <a:r>
              <a:rPr lang="en-CA" baseline="0" dirty="0" smtClean="0"/>
              <a:t> colors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637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JND is the Euclidian distance between 2 given</a:t>
            </a:r>
            <a:r>
              <a:rPr lang="en-CA" baseline="0" dirty="0" smtClean="0"/>
              <a:t> color in a color space with in which the colors appear same to humans.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In XYZ space it varies with each color, but in uniform spaces like LAB and LUV its constant number ( 2.5 in lab).</a:t>
            </a:r>
          </a:p>
          <a:p>
            <a:endParaRPr lang="en-CA" baseline="0" dirty="0" smtClean="0"/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416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decided to do quantitative analysis for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Here green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plain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, blue bars rep </a:t>
            </a:r>
            <a:r>
              <a:rPr lang="en-CA" baseline="0" dirty="0" err="1" smtClean="0"/>
              <a:t>bg</a:t>
            </a:r>
            <a:r>
              <a:rPr lang="en-CA" baseline="0" dirty="0" smtClean="0"/>
              <a:t> in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</a:t>
            </a:r>
          </a:p>
          <a:p>
            <a:endParaRPr lang="en-CA" baseline="0" dirty="0" smtClean="0"/>
          </a:p>
          <a:p>
            <a:r>
              <a:rPr lang="en-CA" baseline="0" dirty="0" smtClean="0"/>
              <a:t>Graph shown there is a fall in green pars perdition error between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and direct model for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shows accounting for render distortion with the help of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decreases the prediction error.</a:t>
            </a:r>
          </a:p>
          <a:p>
            <a:endParaRPr lang="en-CA" baseline="0" dirty="0" smtClean="0"/>
          </a:p>
          <a:p>
            <a:r>
              <a:rPr lang="en-CA" baseline="0" dirty="0" smtClean="0"/>
              <a:t>While both the distortions were accounted for the prediction accuracy increased as shown in the graph comparison between plain and adjusted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 using </a:t>
            </a:r>
            <a:r>
              <a:rPr lang="en-CA" baseline="0" dirty="0" err="1" smtClean="0"/>
              <a:t>bp</a:t>
            </a:r>
            <a:r>
              <a:rPr lang="en-CA" baseline="0" dirty="0" smtClean="0"/>
              <a:t> on all 3 displays.</a:t>
            </a:r>
          </a:p>
          <a:p>
            <a:endParaRPr lang="en-CA" baseline="0" dirty="0" smtClean="0"/>
          </a:p>
          <a:p>
            <a:r>
              <a:rPr lang="en-CA" baseline="0" dirty="0" smtClean="0"/>
              <a:t>However addressing only the material distortion , does little change to the error rate </a:t>
            </a:r>
          </a:p>
          <a:p>
            <a:endParaRPr lang="en-CA" baseline="0" dirty="0" smtClean="0"/>
          </a:p>
          <a:p>
            <a:r>
              <a:rPr lang="en-CA" baseline="0" dirty="0" smtClean="0"/>
              <a:t>this result shows the render distortion constitutes the core of color </a:t>
            </a:r>
            <a:r>
              <a:rPr lang="en-CA" baseline="0" dirty="0" err="1" smtClean="0"/>
              <a:t>blening</a:t>
            </a:r>
            <a:r>
              <a:rPr lang="en-CA" baseline="0" dirty="0" smtClean="0"/>
              <a:t> in OSTD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756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Prediction result </a:t>
            </a:r>
            <a:r>
              <a:rPr lang="en-CA" dirty="0" err="1" smtClean="0"/>
              <a:t>viz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92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image shows </a:t>
            </a:r>
            <a:r>
              <a:rPr lang="en-CA" baseline="0" dirty="0" smtClean="0"/>
              <a:t>color blending effort on the digital color yellow </a:t>
            </a:r>
            <a:r>
              <a:rPr lang="en-CA" baseline="0" dirty="0" smtClean="0"/>
              <a:t>,</a:t>
            </a:r>
          </a:p>
          <a:p>
            <a:endParaRPr lang="en-CA" b="1" i="1" baseline="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CA" b="1" i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(This Image will be changed to OLED)</a:t>
            </a:r>
            <a:endParaRPr lang="en-CA" b="1" i="1" baseline="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CA" baseline="0" dirty="0" smtClean="0"/>
          </a:p>
          <a:p>
            <a:r>
              <a:rPr lang="en-CA" baseline="0" dirty="0" smtClean="0"/>
              <a:t> Here is a OSTD displaying color yellow in 3 different background,</a:t>
            </a:r>
          </a:p>
          <a:p>
            <a:pPr marL="228600" indent="-228600">
              <a:buAutoNum type="arabicParenR"/>
            </a:pPr>
            <a:r>
              <a:rPr lang="en-CA" baseline="0" dirty="0" smtClean="0"/>
              <a:t>Black background- to the right in the color map you can see yellow being – yellow!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On red background- to the right in the color map you can see yellow being – moved towards red( shows orange)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CA" baseline="0" dirty="0" smtClean="0"/>
              <a:t>Blue background-to the right in the color map you can see yellow being – moved towards green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baseline="0" dirty="0" smtClean="0"/>
          </a:p>
          <a:p>
            <a:pPr marL="228600" indent="-228600">
              <a:buAutoNum type="arabicParenR"/>
            </a:pPr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8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This efforts</a:t>
            </a:r>
            <a:r>
              <a:rPr lang="en-CA" baseline="0" dirty="0" smtClean="0"/>
              <a:t> of background has been studied before by various researchers mostly in the field of Augmented reality.</a:t>
            </a:r>
          </a:p>
          <a:p>
            <a:r>
              <a:rPr lang="en-CA" baseline="0" dirty="0" smtClean="0"/>
              <a:t>On usability issues and human perception</a:t>
            </a:r>
          </a:p>
          <a:p>
            <a:pPr marL="0" indent="0">
              <a:buNone/>
            </a:pPr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such </a:t>
            </a:r>
            <a:r>
              <a:rPr lang="en-CA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Eg</a:t>
            </a:r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 Kerr et al 2011, studies outdoor use of AR</a:t>
            </a:r>
            <a:r>
              <a:rPr lang="en-CA" sz="1200" baseline="0" dirty="0" smtClean="0">
                <a:solidFill>
                  <a:schemeClr val="bg1"/>
                </a:solidFill>
              </a:rPr>
              <a:t> system, where they found on heavy influence from the background users used their hand on have a consistent </a:t>
            </a:r>
            <a:r>
              <a:rPr lang="en-CA" sz="1200" baseline="0" dirty="0" err="1" smtClean="0">
                <a:solidFill>
                  <a:schemeClr val="bg1"/>
                </a:solidFill>
              </a:rPr>
              <a:t>bg</a:t>
            </a:r>
            <a:r>
              <a:rPr lang="en-CA" sz="1200" baseline="0" dirty="0" smtClean="0">
                <a:solidFill>
                  <a:schemeClr val="bg1"/>
                </a:solidFill>
              </a:rPr>
              <a:t> to look at the contents !!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CA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1200" dirty="0" smtClean="0">
                <a:solidFill>
                  <a:schemeClr val="bg1"/>
                </a:solidFill>
              </a:rPr>
              <a:t>This shows that this influence of the background</a:t>
            </a:r>
            <a:r>
              <a:rPr lang="en-CA" sz="1200" baseline="0" dirty="0" smtClean="0">
                <a:solidFill>
                  <a:schemeClr val="bg1"/>
                </a:solidFill>
              </a:rPr>
              <a:t> is a significant problem</a:t>
            </a:r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 smtClean="0">
                <a:solidFill>
                  <a:schemeClr val="bg1"/>
                </a:solidFill>
              </a:rPr>
              <a:t>Tanaka et al. developed a layout system that relocates digital content to the darker areas of the display taking</a:t>
            </a:r>
            <a:r>
              <a:rPr lang="en-CA" sz="1200" baseline="0" dirty="0" smtClean="0">
                <a:solidFill>
                  <a:schemeClr val="bg1"/>
                </a:solidFill>
              </a:rPr>
              <a:t>.</a:t>
            </a:r>
          </a:p>
          <a:p>
            <a:endParaRPr lang="en-CA" sz="1200" baseline="0" dirty="0" smtClean="0">
              <a:solidFill>
                <a:schemeClr val="bg1"/>
              </a:solidFill>
            </a:endParaRPr>
          </a:p>
          <a:p>
            <a:r>
              <a:rPr lang="en-CA" sz="1200" baseline="0" dirty="0" smtClean="0">
                <a:solidFill>
                  <a:schemeClr val="bg1"/>
                </a:solidFill>
              </a:rPr>
              <a:t>This methods might result in constant shift of the digital content for dynamic background.</a:t>
            </a:r>
            <a:endParaRPr lang="en-CA" sz="1200" dirty="0" smtClean="0">
              <a:solidFill>
                <a:schemeClr val="bg1"/>
              </a:solidFill>
            </a:endParaRPr>
          </a:p>
          <a:p>
            <a:endParaRPr lang="en-CA" sz="1200" dirty="0" smtClean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CA" smtClean="0"/>
              <a:t>MSc Thesis : Proposal Presentation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4FD51-FA0A-40C9-A37F-7FFFA5281D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74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The main approach to occlusion has been to stop the light coming from the background by enhancing head-mounted displays with spatial light modulation (SLM) devices</a:t>
            </a:r>
          </a:p>
          <a:p>
            <a:endParaRPr lang="en-CA" dirty="0" smtClean="0"/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Therefore, digital colors projected on the black areas are seen in their original hue and lightness. draw backs being the excess hardware and unavailability of the BG.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(clearly they were not going for style)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42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aim not to change the location of UI elements </a:t>
            </a:r>
          </a:p>
          <a:p>
            <a:pPr marL="457200" lvl="1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or</a:t>
            </a:r>
          </a:p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Add new hardware components</a:t>
            </a: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wanted to manipulate the color shown by the display; an approach known as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Color Correction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86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want to show color blue on a red background , it as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we have seen will change to purple,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Color</a:t>
            </a:r>
            <a:r>
              <a:rPr lang="en-CA" baseline="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corrections </a:t>
            </a: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 “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Involves in the system finding an </a:t>
            </a:r>
            <a:r>
              <a:rPr lang="en-CA" dirty="0" smtClean="0">
                <a:solidFill>
                  <a:srgbClr val="92D050"/>
                </a:solidFill>
                <a:latin typeface="Calibri Light" panose="020F0302020204030204" pitchFamily="34" charset="0"/>
              </a:rPr>
              <a:t>alternate digital 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which, upon blending with the background comes closer to the desired digital color”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D9C5-53DD-45EB-833D-E0555325AD0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68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D639-E1B9-42AF-9B0A-0F52AD05784E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77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443C4-3D71-45FF-9442-B8C61ACA1A4A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40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2B400-ED0A-4BED-B16E-D5BAEC9DEE09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13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09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545B-C95B-47FD-B488-039E0B9308E8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68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3FA05-B79D-4F6D-9434-6690CFDBBF28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4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B5A80-DAF6-4938-A243-AA016204CDC6}" type="datetime1">
              <a:rPr lang="en-CA" smtClean="0"/>
              <a:t>26/09/2013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0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2535D-CA56-4D0D-9998-06EFB8A2A105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64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B6ACE-1815-4736-BA07-7DC0889E12D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4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3FB2-2972-465E-B59C-CD07EF2CC183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75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FADA-90EB-4DBE-8A02-7534B53594D8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4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17805-3011-4AC7-B0EC-68FE4334B552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E22EE-8C0E-4B7F-B16B-1FFB0B10D1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73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36712"/>
            <a:ext cx="7772400" cy="1470025"/>
          </a:xfrm>
        </p:spPr>
        <p:txBody>
          <a:bodyPr>
            <a:no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Calibri Light" panose="020F0302020204030204" pitchFamily="34" charset="0"/>
              </a:rPr>
              <a:t>Color Correction for Optical See-Through Displays Using Display Color Profiles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636912"/>
            <a:ext cx="6400800" cy="2400672"/>
          </a:xfrm>
        </p:spPr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Srikanth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Kirshnamachari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Sridharan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Dr. Juan David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David 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 (University of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D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undee)</a:t>
            </a:r>
          </a:p>
          <a:p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Dr.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20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20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5B15-E389-4146-8E97-52B9735AF6E3}" type="datetime1">
              <a:rPr lang="en-CA" smtClean="0"/>
              <a:t>26/09/2013</a:t>
            </a:fld>
            <a:endParaRPr lang="en-C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1208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301208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301208"/>
            <a:ext cx="2627784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953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74" y="1774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Color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in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/>
            </a:r>
            <a:b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A283-5AE5-4F06-9D31-AE39C8B8CCEA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 flipH="1">
            <a:off x="1584185" y="55892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Weiland</a:t>
            </a:r>
            <a:r>
              <a:rPr lang="en-CA" dirty="0" smtClean="0">
                <a:solidFill>
                  <a:schemeClr val="bg1"/>
                </a:solidFill>
              </a:rPr>
              <a:t> et al, Colorimetric and </a:t>
            </a:r>
            <a:r>
              <a:rPr lang="en-CA" dirty="0">
                <a:solidFill>
                  <a:schemeClr val="bg1"/>
                </a:solidFill>
              </a:rPr>
              <a:t>photometric compensation for optical </a:t>
            </a:r>
            <a:r>
              <a:rPr lang="en-CA" dirty="0" smtClean="0">
                <a:solidFill>
                  <a:schemeClr val="bg1"/>
                </a:solidFill>
              </a:rPr>
              <a:t>see-through displays.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769787" cy="378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6899"/>
            <a:ext cx="8131897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071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Background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To pick a alternate color we need ability to predict how colors blend on a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g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iven display.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We propose a new color blending model that can predict how colors blend on a OSTD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565D-6A42-401A-89BE-D90680B25091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318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093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F(</a:t>
            </a:r>
            <a:endParaRPr lang="en-CA" dirty="0"/>
          </a:p>
        </p:txBody>
      </p:sp>
      <p:sp>
        <p:nvSpPr>
          <p:cNvPr id="23" name="Parallelogram 22"/>
          <p:cNvSpPr/>
          <p:nvPr/>
        </p:nvSpPr>
        <p:spPr>
          <a:xfrm rot="20789445">
            <a:off x="58969" y="1183751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2883839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065927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242620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2699062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2771071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041606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3435346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28838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45882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190139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2469138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04519" y="2000732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3491880" y="1597672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481291" y="2045298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1613250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370554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09383" y="2085398"/>
            <a:ext cx="25531" cy="950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86400" y="1653350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4473423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029900"/>
            <a:ext cx="445965" cy="432048"/>
          </a:xfrm>
          <a:prstGeom prst="ellipse">
            <a:avLst/>
          </a:prstGeom>
          <a:solidFill>
            <a:srgbClr val="0D21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1725358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1725358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9477" y="1699671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3451766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3579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218738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/>
          <p:cNvSpPr>
            <a:spLocks noGrp="1"/>
          </p:cNvSpPr>
          <p:nvPr>
            <p:ph idx="1"/>
          </p:nvPr>
        </p:nvSpPr>
        <p:spPr>
          <a:xfrm>
            <a:off x="395536" y="2325284"/>
            <a:ext cx="8229600" cy="4525963"/>
          </a:xfrm>
        </p:spPr>
        <p:txBody>
          <a:bodyPr/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endParaRPr lang="en-CA" sz="24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457200" lvl="1" indent="0">
              <a:buNone/>
            </a:pP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Blended Color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=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render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(Digital Color) </a:t>
            </a:r>
            <a:r>
              <a:rPr lang="en-CA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+ 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material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24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Bg</a:t>
            </a:r>
            <a:r>
              <a:rPr lang="en-CA" sz="24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Color)</a:t>
            </a:r>
            <a:endParaRPr lang="en-CA" sz="24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143" name="TextBox 5142"/>
          <p:cNvSpPr txBox="1"/>
          <p:nvPr/>
        </p:nvSpPr>
        <p:spPr>
          <a:xfrm>
            <a:off x="3491880" y="5092616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1" name="TextBox 130"/>
          <p:cNvSpPr txBox="1"/>
          <p:nvPr/>
        </p:nvSpPr>
        <p:spPr>
          <a:xfrm>
            <a:off x="3382486" y="986644"/>
            <a:ext cx="69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235002" y="125277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Blended Color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5014513" y="1253058"/>
            <a:ext cx="6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f</a:t>
            </a:r>
            <a:r>
              <a:rPr lang="en-CA" sz="1200" dirty="0" err="1" smtClean="0"/>
              <a:t>render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4140162" y="1284018"/>
            <a:ext cx="86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f</a:t>
            </a:r>
            <a:r>
              <a:rPr lang="en-CA" sz="1200" dirty="0" err="1" smtClean="0"/>
              <a:t>material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9904-CCD5-4AB3-93C7-5A4680510C00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59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 animBg="1"/>
      <p:bldP spid="108" grpId="0" animBg="1"/>
      <p:bldP spid="116" grpId="0" animBg="1"/>
      <p:bldP spid="5137" grpId="0" animBg="1"/>
      <p:bldP spid="5138" grpId="0" animBg="1"/>
      <p:bldP spid="119" grpId="0" animBg="1"/>
      <p:bldP spid="5143" grpId="0"/>
      <p:bldP spid="131" grpId="0"/>
      <p:bldP spid="132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Contribution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A new 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Color blending Model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for OSTD</a:t>
            </a:r>
          </a:p>
          <a:p>
            <a:pPr marL="0" indent="0">
              <a:buNone/>
            </a:pPr>
            <a:endParaRPr lang="en-CA" dirty="0" smtClean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Binned Profile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(BP) – method to Handel To handle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Render Distortion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BP Based 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Color Correction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Correction 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analysis of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various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d</a:t>
            </a:r>
            <a:r>
              <a:rPr lang="en-CA" dirty="0" smtClean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</a:rPr>
              <a:t>igital colors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9DDED-30D9-475E-B1C4-BA786C1FAA3C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13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1835696" y="6274546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Model/BP Method/Color Correction/Correction Analysis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7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8" y="18864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Setup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61A4-F269-4140-BF9E-1D323F96FFE2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14</a:t>
            </a:fld>
            <a:endParaRPr lang="en-CA"/>
          </a:p>
        </p:txBody>
      </p:sp>
      <p:pic>
        <p:nvPicPr>
          <p:cNvPr id="15362" name="Picture 2" descr="C:\Users\srikanth\Dropbox\thesis data\template\MSc thsis 2012-03-13\images\New folder\set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9108504" cy="53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75005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5496" y="3758646"/>
            <a:ext cx="475252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28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3322-E5A2-478A-8359-5120E02A4F60}" type="datetime1">
              <a:rPr lang="en-CA" smtClean="0"/>
              <a:t>26/09/2013</a:t>
            </a:fld>
            <a:endParaRPr lang="en-CA"/>
          </a:p>
        </p:txBody>
      </p:sp>
      <p:pic>
        <p:nvPicPr>
          <p:cNvPr id="17410" name="Picture 2" descr="C:\Users\srikanth\Dropbox\thesis data\template\MSc thsis 2012-03-13\images\New folder\LABAndBinnedL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" y="548680"/>
            <a:ext cx="910351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19672" y="375603"/>
            <a:ext cx="24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colors in LAB space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984" y="375603"/>
            <a:ext cx="333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8376 Binned representative </a:t>
            </a:r>
            <a:r>
              <a:rPr lang="en-CA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sRGB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580" y="3212976"/>
            <a:ext cx="206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Big Projector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1920" y="3212976"/>
            <a:ext cx="170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Small Projector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8264" y="32123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T-OLED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294" y="375603"/>
            <a:ext cx="3672408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3323528"/>
            <a:ext cx="9108504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15</a:t>
            </a:fld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884337" y="477037"/>
            <a:ext cx="3672408" cy="2837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Binned Profile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5696" y="6455621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6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4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3" y="2710466"/>
            <a:ext cx="16911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20" y="227841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56176" y="1873503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BP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16</a:t>
            </a:fld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481290" y="1124744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Binned Profile</a:t>
            </a:r>
            <a:endParaRPr lang="en-CA" b="1" dirty="0"/>
          </a:p>
        </p:txBody>
      </p:sp>
      <p:cxnSp>
        <p:nvCxnSpPr>
          <p:cNvPr id="51" name="Straight Arrow Connector 50"/>
          <p:cNvCxnSpPr>
            <a:stCxn id="108" idx="0"/>
            <a:endCxn id="83" idx="2"/>
          </p:cNvCxnSpPr>
          <p:nvPr/>
        </p:nvCxnSpPr>
        <p:spPr>
          <a:xfrm flipH="1" flipV="1">
            <a:off x="5317092" y="1494076"/>
            <a:ext cx="911" cy="7843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835696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47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6" grpId="0" animBg="1"/>
      <p:bldP spid="5137" grpId="0" animBg="1"/>
      <p:bldP spid="5138" grpId="0" animBg="1"/>
      <p:bldP spid="119" grpId="0" animBg="1"/>
      <p:bldP spid="5143" grpId="0"/>
      <p:bldP spid="132" grpId="0"/>
      <p:bldP spid="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Binned Profile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93987" y="1842274"/>
            <a:ext cx="445965" cy="43204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5062139" y="1842274"/>
            <a:ext cx="445965" cy="432048"/>
          </a:xfrm>
          <a:prstGeom prst="ellipse">
            <a:avLst/>
          </a:prstGeom>
          <a:solidFill>
            <a:srgbClr val="FF3B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3693987" y="2467800"/>
            <a:ext cx="445965" cy="43204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5062139" y="2467800"/>
            <a:ext cx="445965" cy="432048"/>
          </a:xfrm>
          <a:prstGeom prst="ellipse">
            <a:avLst/>
          </a:prstGeom>
          <a:solidFill>
            <a:srgbClr val="A3C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3693987" y="3054050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5062139" y="3054050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3716287" y="3630114"/>
            <a:ext cx="445965" cy="4320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5084439" y="3630114"/>
            <a:ext cx="445965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3716287" y="4216364"/>
            <a:ext cx="445965" cy="4320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5084439" y="4216364"/>
            <a:ext cx="445965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3716287" y="4841890"/>
            <a:ext cx="445965" cy="4320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5084439" y="4841890"/>
            <a:ext cx="445965" cy="4320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/>
          <p:cNvSpPr txBox="1"/>
          <p:nvPr/>
        </p:nvSpPr>
        <p:spPr>
          <a:xfrm>
            <a:off x="3514380" y="1448490"/>
            <a:ext cx="115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 </a:t>
            </a:r>
            <a:r>
              <a:rPr lang="en-CA" sz="1400" dirty="0"/>
              <a:t>F</a:t>
            </a:r>
            <a:r>
              <a:rPr lang="en-CA" sz="1400" dirty="0" smtClean="0"/>
              <a:t>oreground</a:t>
            </a:r>
            <a:endParaRPr lang="en-CA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4711671" y="1340768"/>
            <a:ext cx="115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 </a:t>
            </a:r>
            <a:r>
              <a:rPr lang="en-CA" sz="1400" dirty="0"/>
              <a:t>M</a:t>
            </a:r>
            <a:r>
              <a:rPr lang="en-CA" sz="1400" dirty="0" smtClean="0"/>
              <a:t>easured foreground</a:t>
            </a:r>
            <a:endParaRPr lang="en-CA" sz="14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355976" y="2058298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355976" y="268382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355976" y="327007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379156" y="385381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355976" y="4432388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379156" y="505791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379156" y="564416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ate Placeholder 5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253EF-41D8-4721-AD2B-84E534E0279C}" type="datetime1">
              <a:rPr lang="en-CA" smtClean="0"/>
              <a:t>26/09/2013</a:t>
            </a:fld>
            <a:endParaRPr lang="en-CA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17</a:t>
            </a:fld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2299795" y="3501008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/>
          <p:cNvSpPr txBox="1"/>
          <p:nvPr/>
        </p:nvSpPr>
        <p:spPr>
          <a:xfrm>
            <a:off x="755576" y="3563724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56" name="TextBox 55"/>
          <p:cNvSpPr txBox="1"/>
          <p:nvPr/>
        </p:nvSpPr>
        <p:spPr>
          <a:xfrm>
            <a:off x="1835696" y="6477924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42" name="Picture 2" descr="C:\see-through-project\gt\STColorCorrection\Docs\VRST 2013\Big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795" y="5324962"/>
            <a:ext cx="1782950" cy="118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see-through-project\gt\STColorCorrection\Docs\VRST 2013\SmallPro_B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06" y="5324962"/>
            <a:ext cx="1647426" cy="12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7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4" grpId="0" animBg="1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09245" y="1698803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BP color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18</a:t>
            </a:fld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481290" y="1119188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Binned Profile</a:t>
            </a:r>
            <a:endParaRPr lang="en-CA" b="1" dirty="0"/>
          </a:p>
        </p:txBody>
      </p:sp>
      <p:cxnSp>
        <p:nvCxnSpPr>
          <p:cNvPr id="3" name="Straight Arrow Connector 2"/>
          <p:cNvCxnSpPr>
            <a:stCxn id="83" idx="2"/>
            <a:endCxn id="108" idx="0"/>
          </p:cNvCxnSpPr>
          <p:nvPr/>
        </p:nvCxnSpPr>
        <p:spPr>
          <a:xfrm>
            <a:off x="5317092" y="1488520"/>
            <a:ext cx="15916" cy="7898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35696" y="6466773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8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5138" grpId="0" animBg="1"/>
      <p:bldP spid="119" grpId="0" animBg="1"/>
      <p:bldP spid="1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2" y="2708920"/>
            <a:ext cx="16912" cy="947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19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10879" y="168883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Direct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19</a:t>
            </a:fld>
            <a:endParaRPr lang="en-CA"/>
          </a:p>
        </p:txBody>
      </p:sp>
      <p:sp>
        <p:nvSpPr>
          <p:cNvPr id="35" name="TextBox 34"/>
          <p:cNvSpPr txBox="1"/>
          <p:nvPr/>
        </p:nvSpPr>
        <p:spPr>
          <a:xfrm>
            <a:off x="4705183" y="1688836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>
            <a:off x="1835696" y="6444470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F243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F243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16" grpId="0" animBg="1"/>
      <p:bldP spid="5137" grpId="0" animBg="1"/>
      <p:bldP spid="5138" grpId="0" animBg="1"/>
      <p:bldP spid="119" grpId="0" animBg="1"/>
      <p:bldP spid="119" grpId="1" animBg="1"/>
      <p:bldP spid="5143" grpId="0"/>
      <p:bldP spid="132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260648"/>
            <a:ext cx="3610744" cy="1162050"/>
          </a:xfrm>
        </p:spPr>
        <p:txBody>
          <a:bodyPr>
            <a:normAutofit/>
          </a:bodyPr>
          <a:lstStyle/>
          <a:p>
            <a:r>
              <a:rPr lang="en-CA" sz="3600" cap="all" dirty="0">
                <a:solidFill>
                  <a:schemeClr val="bg1"/>
                </a:solidFill>
                <a:latin typeface="Calibri Light" panose="020F0302020204030204" pitchFamily="34" charset="0"/>
              </a:rPr>
              <a:t>Introduction</a:t>
            </a:r>
            <a:r>
              <a:rPr lang="en-CA" sz="3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4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7544" y="1340768"/>
            <a:ext cx="3008313" cy="4691063"/>
          </a:xfrm>
        </p:spPr>
        <p:txBody>
          <a:bodyPr/>
          <a:lstStyle/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Optical see-through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displays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(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OSTD) allow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users to view digital 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and 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physical objects simultaneously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.</a:t>
            </a: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Additive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Has its own light source</a:t>
            </a:r>
          </a:p>
          <a:p>
            <a:endParaRPr lang="en-CA" sz="2000" dirty="0">
              <a:solidFill>
                <a:srgbClr val="92D050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r>
              <a:rPr lang="en-CA" sz="2000" dirty="0" smtClean="0">
                <a:solidFill>
                  <a:schemeClr val="accent3"/>
                </a:solidFill>
                <a:latin typeface="Calibri Light" panose="020F0302020204030204" pitchFamily="34" charset="0"/>
              </a:rPr>
              <a:t>Subtractive 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OSTD: </a:t>
            </a:r>
            <a:r>
              <a:rPr lang="en-CA" sz="2000" dirty="0">
                <a:solidFill>
                  <a:schemeClr val="bg1"/>
                </a:solidFill>
                <a:latin typeface="Calibri Light" panose="020F0302020204030204" pitchFamily="34" charset="0"/>
              </a:rPr>
              <a:t>F</a:t>
            </a:r>
            <a:r>
              <a:rPr lang="en-CA" sz="2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ilter external light source</a:t>
            </a:r>
            <a:endParaRPr lang="en-CA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2000" dirty="0">
              <a:solidFill>
                <a:schemeClr val="accent3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sz="18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343A-F510-43F8-A421-552D90431ABF}" type="datetime1">
              <a:rPr lang="en-CA" smtClean="0"/>
              <a:t>26/09/2013</a:t>
            </a:fld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613370"/>
              </p:ext>
            </p:extLst>
          </p:nvPr>
        </p:nvGraphicFramePr>
        <p:xfrm>
          <a:off x="3851920" y="764705"/>
          <a:ext cx="2434200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Acrobat Document" r:id="rId5" imgW="2600300" imgH="3381210" progId="AcroExch.Document.11">
                  <p:embed/>
                </p:oleObj>
              </mc:Choice>
              <mc:Fallback>
                <p:oleObj name="Acrobat Document" r:id="rId5" imgW="2600300" imgH="33812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1920" y="764705"/>
                        <a:ext cx="2434200" cy="25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764705"/>
            <a:ext cx="23762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58" y="3904588"/>
            <a:ext cx="4586274" cy="234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02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18003" y="2674883"/>
            <a:ext cx="16911" cy="981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095020" y="2242835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solidFill>
                  <a:schemeClr val="tx1"/>
                </a:solidFill>
              </a:rPr>
              <a:t>?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20075" y="5650627"/>
            <a:ext cx="445965" cy="43204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372200" y="2276872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?</a:t>
            </a:r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3" name="TextBox 5142"/>
          <p:cNvSpPr txBox="1"/>
          <p:nvPr/>
        </p:nvSpPr>
        <p:spPr>
          <a:xfrm>
            <a:off x="3491880" y="571334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132" name="TextBox 131"/>
          <p:cNvSpPr txBox="1"/>
          <p:nvPr/>
        </p:nvSpPr>
        <p:spPr>
          <a:xfrm>
            <a:off x="6156176" y="1873503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CAT Method prediction 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11144" y="1550337"/>
            <a:ext cx="86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 Color</a:t>
            </a:r>
            <a:endParaRPr lang="en-CA" dirty="0"/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20</a:t>
            </a:fld>
            <a:endParaRPr lang="en-CA"/>
          </a:p>
        </p:txBody>
      </p:sp>
      <p:sp>
        <p:nvSpPr>
          <p:cNvPr id="83" name="TextBox 82"/>
          <p:cNvSpPr txBox="1"/>
          <p:nvPr/>
        </p:nvSpPr>
        <p:spPr>
          <a:xfrm>
            <a:off x="4481290" y="1106488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CAT</a:t>
            </a:r>
          </a:p>
          <a:p>
            <a:pPr algn="ctr"/>
            <a:r>
              <a:rPr lang="en-CA" b="1" dirty="0" smtClean="0"/>
              <a:t>Transformation</a:t>
            </a:r>
            <a:endParaRPr lang="en-CA" b="1" dirty="0"/>
          </a:p>
        </p:txBody>
      </p:sp>
      <p:cxnSp>
        <p:nvCxnSpPr>
          <p:cNvPr id="3" name="Straight Arrow Connector 2"/>
          <p:cNvCxnSpPr>
            <a:stCxn id="83" idx="2"/>
            <a:endCxn id="108" idx="0"/>
          </p:cNvCxnSpPr>
          <p:nvPr/>
        </p:nvCxnSpPr>
        <p:spPr>
          <a:xfrm>
            <a:off x="5317092" y="1752819"/>
            <a:ext cx="911" cy="49001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27674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48DD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F497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5F497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16" grpId="0" animBg="1"/>
      <p:bldP spid="5137" grpId="0" animBg="1"/>
      <p:bldP spid="5138" grpId="0" animBg="1"/>
      <p:bldP spid="119" grpId="0" animBg="1"/>
      <p:bldP spid="119" grpId="1" animBg="1"/>
      <p:bldP spid="5143" grpId="0"/>
      <p:bldP spid="132" grpId="0"/>
      <p:bldP spid="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FF5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9F02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221268" y="2281749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</a:t>
            </a:r>
            <a:endParaRPr lang="en-CA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</a:rPr>
              <a:t>Prediction Error</a:t>
            </a: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21</a:t>
            </a:fld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6446151" y="3354197"/>
            <a:ext cx="445965" cy="432048"/>
          </a:xfrm>
          <a:prstGeom prst="ellipse">
            <a:avLst/>
          </a:prstGeom>
          <a:solidFill>
            <a:srgbClr val="9F0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TextBox 35"/>
          <p:cNvSpPr txBox="1"/>
          <p:nvPr/>
        </p:nvSpPr>
        <p:spPr>
          <a:xfrm>
            <a:off x="7215240" y="3385555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</a:t>
            </a:r>
            <a:endParaRPr lang="en-CA" dirty="0"/>
          </a:p>
        </p:txBody>
      </p:sp>
      <p:cxnSp>
        <p:nvCxnSpPr>
          <p:cNvPr id="4" name="Straight Arrow Connector 3"/>
          <p:cNvCxnSpPr>
            <a:stCxn id="119" idx="4"/>
            <a:endCxn id="35" idx="0"/>
          </p:cNvCxnSpPr>
          <p:nvPr/>
        </p:nvCxnSpPr>
        <p:spPr>
          <a:xfrm>
            <a:off x="6653274" y="2708920"/>
            <a:ext cx="15860" cy="6452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20272" y="2739224"/>
            <a:ext cx="177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  = </a:t>
            </a:r>
            <a:r>
              <a:rPr lang="en-CA" b="1" dirty="0" smtClean="0">
                <a:solidFill>
                  <a:srgbClr val="FF0000"/>
                </a:solidFill>
              </a:rPr>
              <a:t>Error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35696" y="6488668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 Visualization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D9EF-9479-416B-8D54-30C4DC2F9D99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22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357313"/>
            <a:ext cx="74580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-664559" y="313632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Prediction Error – Distance in LAB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686278" y="5194706"/>
            <a:ext cx="1771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 smtClean="0"/>
              <a:t>Bg</a:t>
            </a:r>
            <a:r>
              <a:rPr lang="en-CA" sz="1400" dirty="0" smtClean="0"/>
              <a:t> colors used</a:t>
            </a:r>
            <a:endParaRPr lang="en-CA" sz="1400" dirty="0"/>
          </a:p>
        </p:txBody>
      </p:sp>
      <p:sp>
        <p:nvSpPr>
          <p:cNvPr id="9" name="Rectangle 8"/>
          <p:cNvSpPr/>
          <p:nvPr/>
        </p:nvSpPr>
        <p:spPr>
          <a:xfrm>
            <a:off x="1907704" y="4581128"/>
            <a:ext cx="216024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915816" y="2636911"/>
            <a:ext cx="288032" cy="2232247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123728" y="2492896"/>
            <a:ext cx="288032" cy="2376263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6804248" y="3429000"/>
            <a:ext cx="1080120" cy="1304528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835696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6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srikanth\Dropbox\VRST-2013\ppt\Prediction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32" y="332656"/>
            <a:ext cx="5975505" cy="57258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Rectangle 14"/>
          <p:cNvSpPr/>
          <p:nvPr/>
        </p:nvSpPr>
        <p:spPr>
          <a:xfrm>
            <a:off x="282155" y="673678"/>
            <a:ext cx="8870913" cy="4411506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329C3687-95C0-427F-BD37-66751DAEB49E}" type="datetime1">
              <a:rPr lang="en-CA" smtClean="0"/>
              <a:t>26/09/2013</a:t>
            </a:fld>
            <a:endParaRPr lang="en-CA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4DE22EE-8C0E-4B7F-B16B-1FFB0B10D142}" type="slidenum">
              <a:rPr lang="en-CA" smtClean="0"/>
              <a:t>23</a:t>
            </a:fld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1822294" y="6451624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en-CA" dirty="0" smtClean="0">
                <a:solidFill>
                  <a:srgbClr val="FF0000"/>
                </a:solidFill>
              </a:rPr>
              <a:t>/BP Method/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Color Correction/Correction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8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24</a:t>
            </a:fld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21350" y="5812008"/>
            <a:ext cx="445965" cy="432048"/>
          </a:xfrm>
          <a:prstGeom prst="ellipse">
            <a:avLst/>
          </a:prstGeom>
          <a:solidFill>
            <a:srgbClr val="EBE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42241" y="6513626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</a:t>
            </a:r>
            <a:r>
              <a:rPr lang="en-CA" dirty="0" smtClean="0">
                <a:solidFill>
                  <a:srgbClr val="FF0000"/>
                </a:solidFill>
              </a:rPr>
              <a:t>/Color Correction/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82340" y="230977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?</a:t>
            </a:r>
            <a:endParaRPr lang="en-CA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108669" y="584336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?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>
            <a:stCxn id="31" idx="2"/>
          </p:cNvCxnSpPr>
          <p:nvPr/>
        </p:nvCxnSpPr>
        <p:spPr>
          <a:xfrm flipH="1">
            <a:off x="3419872" y="6028032"/>
            <a:ext cx="16014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76869" y="5836283"/>
            <a:ext cx="1671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BP Correction Algorithm</a:t>
            </a:r>
            <a:endParaRPr lang="en-CA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39812" y="5940642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</a:t>
            </a:r>
          </a:p>
          <a:p>
            <a:r>
              <a:rPr lang="en-CA" dirty="0" smtClean="0"/>
              <a:t>Color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6932816" y="2284192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Desired Color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75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9" grpId="0" animBg="1"/>
      <p:bldP spid="31" grpId="0" animBg="1"/>
      <p:bldP spid="33" grpId="0"/>
      <p:bldP spid="34" grpId="0"/>
      <p:bldP spid="39" grpId="0" animBg="1"/>
      <p:bldP spid="40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Calibri Light" panose="020F0302020204030204" pitchFamily="34" charset="0"/>
              </a:rPr>
              <a:t>BP Correction Algorithm</a:t>
            </a:r>
            <a:br>
              <a:rPr lang="en-CA" dirty="0">
                <a:latin typeface="Calibri Light" panose="020F0302020204030204" pitchFamily="34" charset="0"/>
              </a:rPr>
            </a:b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93FC-818A-4234-A146-4BFC04DCFC03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25</a:t>
            </a:fld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1193312" y="2204864"/>
            <a:ext cx="445965" cy="4320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5837" y="2204864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Color</a:t>
            </a:r>
            <a:endParaRPr lang="en-CA" dirty="0"/>
          </a:p>
        </p:txBody>
      </p:sp>
      <p:sp>
        <p:nvSpPr>
          <p:cNvPr id="8" name="Oval 7"/>
          <p:cNvSpPr/>
          <p:nvPr/>
        </p:nvSpPr>
        <p:spPr>
          <a:xfrm>
            <a:off x="1193311" y="2936683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sp>
        <p:nvSpPr>
          <p:cNvPr id="9" name="TextBox 8"/>
          <p:cNvSpPr txBox="1"/>
          <p:nvPr/>
        </p:nvSpPr>
        <p:spPr>
          <a:xfrm>
            <a:off x="1820729" y="2936683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Bg</a:t>
            </a:r>
            <a:r>
              <a:rPr lang="en-CA" dirty="0" smtClean="0"/>
              <a:t>-Color</a:t>
            </a:r>
            <a:endParaRPr lang="en-CA" dirty="0"/>
          </a:p>
        </p:txBody>
      </p:sp>
      <p:pic>
        <p:nvPicPr>
          <p:cNvPr id="33" name="Picture 3" descr="C:\see-through-project\gt\STColorCorrection\Docs\VRST 2013\SmallPro_B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95541"/>
            <a:ext cx="1321433" cy="94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212105" y="3654615"/>
            <a:ext cx="5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BP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95960" y="2834651"/>
            <a:ext cx="2507888" cy="159568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Plus 35"/>
          <p:cNvSpPr/>
          <p:nvPr/>
        </p:nvSpPr>
        <p:spPr>
          <a:xfrm>
            <a:off x="2528836" y="3391834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173662" y="2425307"/>
            <a:ext cx="567304" cy="44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85925" y="3632494"/>
            <a:ext cx="504055" cy="11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06857" y="3447828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Predicted color</a:t>
            </a:r>
            <a:endParaRPr lang="en-CA" dirty="0"/>
          </a:p>
        </p:txBody>
      </p:sp>
      <p:sp>
        <p:nvSpPr>
          <p:cNvPr id="45" name="Oval 44"/>
          <p:cNvSpPr/>
          <p:nvPr/>
        </p:nvSpPr>
        <p:spPr>
          <a:xfrm>
            <a:off x="3781969" y="2213702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92332" y="1835532"/>
            <a:ext cx="31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 Color (Desired Color)</a:t>
            </a:r>
            <a:endParaRPr lang="en-CA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012098" y="2690522"/>
            <a:ext cx="15860" cy="6452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379096" y="2720826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5985998" y="2936683"/>
            <a:ext cx="504055" cy="11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590281" y="2522497"/>
            <a:ext cx="177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Return: </a:t>
            </a:r>
            <a:r>
              <a:rPr lang="en-CA" dirty="0" smtClean="0"/>
              <a:t>Color In </a:t>
            </a:r>
            <a:r>
              <a:rPr lang="en-CA" b="1" dirty="0" smtClean="0"/>
              <a:t>BP</a:t>
            </a:r>
            <a:r>
              <a:rPr lang="en-CA" dirty="0" smtClean="0"/>
              <a:t> with least distance </a:t>
            </a:r>
            <a:endParaRPr lang="en-CA" dirty="0"/>
          </a:p>
        </p:txBody>
      </p:sp>
      <p:sp>
        <p:nvSpPr>
          <p:cNvPr id="54" name="TextBox 53"/>
          <p:cNvSpPr txBox="1"/>
          <p:nvPr/>
        </p:nvSpPr>
        <p:spPr>
          <a:xfrm>
            <a:off x="1891385" y="3968536"/>
            <a:ext cx="1274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(Measured)</a:t>
            </a:r>
          </a:p>
          <a:p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1842241" y="6513626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</a:t>
            </a:r>
            <a:r>
              <a:rPr lang="en-CA" dirty="0" smtClean="0">
                <a:solidFill>
                  <a:srgbClr val="FF0000"/>
                </a:solidFill>
              </a:rPr>
              <a:t>/Color Correction/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34" grpId="0"/>
      <p:bldP spid="35" grpId="0" animBg="1"/>
      <p:bldP spid="36" grpId="0" animBg="1"/>
      <p:bldP spid="43" grpId="0"/>
      <p:bldP spid="45" grpId="0" animBg="1"/>
      <p:bldP spid="46" grpId="0"/>
      <p:bldP spid="50" grpId="0"/>
      <p:bldP spid="53" grpId="0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?</a:t>
            </a:r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Oval 118"/>
          <p:cNvSpPr/>
          <p:nvPr/>
        </p:nvSpPr>
        <p:spPr>
          <a:xfrm>
            <a:off x="6430291" y="2154697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BP 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26</a:t>
            </a:fld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21350" y="5812008"/>
            <a:ext cx="445965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?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42241" y="6513626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</a:t>
            </a:r>
            <a:r>
              <a:rPr lang="en-CA" dirty="0" smtClean="0">
                <a:solidFill>
                  <a:srgbClr val="FF0000"/>
                </a:solidFill>
              </a:rPr>
              <a:t>/Color Correction/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/>
          <p:cNvCxnSpPr>
            <a:stCxn id="39" idx="3"/>
            <a:endCxn id="31" idx="2"/>
          </p:cNvCxnSpPr>
          <p:nvPr/>
        </p:nvCxnSpPr>
        <p:spPr>
          <a:xfrm>
            <a:off x="3448472" y="6028032"/>
            <a:ext cx="15728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76869" y="5704866"/>
            <a:ext cx="167160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 smtClean="0"/>
              <a:t>BP Correction Algorithm</a:t>
            </a:r>
            <a:endParaRPr lang="en-CA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439812" y="5940642"/>
            <a:ext cx="16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Digital </a:t>
            </a:r>
          </a:p>
          <a:p>
            <a:r>
              <a:rPr lang="en-CA" dirty="0" smtClean="0"/>
              <a:t>Color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6932816" y="2162017"/>
            <a:ext cx="16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Desired Color</a:t>
            </a:r>
            <a:endParaRPr lang="en-CA" dirty="0"/>
          </a:p>
        </p:txBody>
      </p:sp>
      <p:sp>
        <p:nvSpPr>
          <p:cNvPr id="44" name="Oval 43"/>
          <p:cNvSpPr/>
          <p:nvPr/>
        </p:nvSpPr>
        <p:spPr>
          <a:xfrm>
            <a:off x="6446151" y="3354197"/>
            <a:ext cx="445965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TextBox 44"/>
          <p:cNvSpPr txBox="1"/>
          <p:nvPr/>
        </p:nvSpPr>
        <p:spPr>
          <a:xfrm>
            <a:off x="7215240" y="3385555"/>
            <a:ext cx="177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Measured</a:t>
            </a:r>
            <a:endParaRPr lang="en-CA" dirty="0"/>
          </a:p>
        </p:txBody>
      </p:sp>
      <p:cxnSp>
        <p:nvCxnSpPr>
          <p:cNvPr id="49" name="Straight Arrow Connector 48"/>
          <p:cNvCxnSpPr>
            <a:stCxn id="119" idx="4"/>
            <a:endCxn id="44" idx="0"/>
          </p:cNvCxnSpPr>
          <p:nvPr/>
        </p:nvCxnSpPr>
        <p:spPr>
          <a:xfrm>
            <a:off x="6653274" y="2586745"/>
            <a:ext cx="15860" cy="7674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20272" y="2739224"/>
            <a:ext cx="177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Distance in LAB  = </a:t>
            </a:r>
            <a:r>
              <a:rPr lang="en-CA" b="1" dirty="0" smtClean="0">
                <a:solidFill>
                  <a:srgbClr val="FF0000"/>
                </a:solidFill>
              </a:rPr>
              <a:t>Error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3C167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3C167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1FF4A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108" grpId="0" animBg="1"/>
      <p:bldP spid="31" grpId="0" animBg="1"/>
      <p:bldP spid="44" grpId="0" animBg="1"/>
      <p:bldP spid="45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Quantitative Analysis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664E-042D-4E1F-AA11-D39B44CB8338}" type="datetime1">
              <a:rPr lang="en-CA" smtClean="0"/>
              <a:t>26/09/2013</a:t>
            </a:fld>
            <a:endParaRPr lang="en-CA"/>
          </a:p>
        </p:txBody>
      </p:sp>
      <p:pic>
        <p:nvPicPr>
          <p:cNvPr id="21506" name="Picture 2" descr="C:\see-through-project\gt\STColorCorrection\Docs\VRST 2013\Corre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5" y="1860848"/>
            <a:ext cx="9125744" cy="39474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6228184" y="4509120"/>
            <a:ext cx="14401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699792" y="6044279"/>
            <a:ext cx="436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7784" y="4509120"/>
            <a:ext cx="1224136" cy="6513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080866" y="2780928"/>
            <a:ext cx="1224136" cy="23795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27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1842241" y="6513626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Method/Color Correction</a:t>
            </a:r>
            <a:r>
              <a:rPr lang="en-CA" dirty="0" smtClean="0">
                <a:solidFill>
                  <a:srgbClr val="FF0000"/>
                </a:solidFill>
              </a:rPr>
              <a:t>/Correction Analysis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9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Design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l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ight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neutral colors for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 that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needs to be preserved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best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If more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hue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is needed, designers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can use light colors in the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Cyan-Blue region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Dark colors should 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be avoided for text and color-encoded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information</a:t>
            </a: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Usage of color themes based on the background will be wise </a:t>
            </a: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7307-F640-4D6E-842E-5EB5D82C390F}" type="datetime1">
              <a:rPr lang="en-CA" smtClean="0"/>
              <a:t>26/09/2013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28</a:t>
            </a:fld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842241" y="6513626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Method/Color Correction</a:t>
            </a:r>
            <a:r>
              <a:rPr lang="en-CA" dirty="0" smtClean="0">
                <a:solidFill>
                  <a:srgbClr val="FF0000"/>
                </a:solidFill>
              </a:rPr>
              <a:t>/Correction Analysis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4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Future Work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30A2-299C-40BA-8573-AFAB91B6513E}" type="datetime1">
              <a:rPr lang="en-CA" smtClean="0"/>
              <a:t>26/09/2013</a:t>
            </a:fld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57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763688" y="5714178"/>
            <a:ext cx="5486400" cy="804862"/>
          </a:xfrm>
        </p:spPr>
        <p:txBody>
          <a:bodyPr>
            <a:noAutofit/>
          </a:bodyPr>
          <a:lstStyle/>
          <a:p>
            <a:r>
              <a:rPr lang="en-CA" sz="2400" i="1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Real world background color affects the displayed contents on the digital display</a:t>
            </a:r>
            <a:endParaRPr lang="en-CA" sz="2400" dirty="0"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DDB9-B1E4-46D5-A18D-069E40F11499}" type="datetime1">
              <a:rPr lang="en-CA" smtClean="0"/>
              <a:t>26/09/2013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158506" y="5157192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Gabbard</a:t>
            </a:r>
            <a:r>
              <a:rPr lang="en-CA" sz="1600" dirty="0">
                <a:solidFill>
                  <a:schemeClr val="bg1"/>
                </a:solidFill>
              </a:rPr>
              <a:t> et </a:t>
            </a:r>
            <a:r>
              <a:rPr lang="en-CA" sz="1600" dirty="0" smtClean="0">
                <a:solidFill>
                  <a:schemeClr val="bg1"/>
                </a:solidFill>
              </a:rPr>
              <a:t>al - </a:t>
            </a:r>
            <a:r>
              <a:rPr lang="en-CA" sz="1600" dirty="0">
                <a:solidFill>
                  <a:schemeClr val="bg1"/>
                </a:solidFill>
              </a:rPr>
              <a:t>More than meets the eye: An engineering </a:t>
            </a:r>
            <a:r>
              <a:rPr lang="en-CA" sz="1600" dirty="0" smtClean="0">
                <a:solidFill>
                  <a:schemeClr val="bg1"/>
                </a:solidFill>
              </a:rPr>
              <a:t>study to </a:t>
            </a:r>
            <a:r>
              <a:rPr lang="en-CA" sz="1600" dirty="0">
                <a:solidFill>
                  <a:schemeClr val="bg1"/>
                </a:solidFill>
              </a:rPr>
              <a:t>empirically examine the blending of real and virtual </a:t>
            </a:r>
            <a:r>
              <a:rPr lang="en-CA" sz="1600" dirty="0" smtClean="0">
                <a:solidFill>
                  <a:schemeClr val="bg1"/>
                </a:solidFill>
              </a:rPr>
              <a:t>color spaces , VR 2010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272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Take Away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AE94-E4A5-4D73-AFAF-4231D58A5D74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549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Juan David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Hincapié</a:t>
            </a:r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-Ramos</a:t>
            </a: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</a:t>
            </a:r>
            <a:r>
              <a:rPr lang="en-CA" sz="18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Pourang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Irani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8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Dr</a:t>
            </a:r>
            <a:r>
              <a:rPr lang="en-CA" sz="1800" dirty="0">
                <a:solidFill>
                  <a:schemeClr val="bg1"/>
                </a:solidFill>
                <a:latin typeface="Calibri Light" panose="020F0302020204030204" pitchFamily="34" charset="0"/>
              </a:rPr>
              <a:t>. David R. </a:t>
            </a:r>
            <a:r>
              <a:rPr lang="en-CA" sz="18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Flatla</a:t>
            </a:r>
            <a:endParaRPr lang="en-CA" sz="1800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 smtClean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Special thanks 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to </a:t>
            </a:r>
            <a:r>
              <a:rPr lang="en-CA" sz="16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Jango</a:t>
            </a:r>
            <a:r>
              <a:rPr lang="en-CA" sz="160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CA" sz="16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Guo</a:t>
            </a:r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r>
              <a:rPr lang="en-CA" sz="16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NSERC for funding and people at HCI lab In university of Manitoba</a:t>
            </a:r>
            <a:endParaRPr lang="en-CA" sz="160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F5CD-2697-40B3-A951-8C88F3FFDB13}" type="datetime1">
              <a:rPr lang="en-CA" smtClean="0"/>
              <a:t>26/09/2013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19050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40969"/>
            <a:ext cx="1905000" cy="229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40969"/>
            <a:ext cx="2010643" cy="221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" y="1196752"/>
            <a:ext cx="3086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74" y="1196752"/>
            <a:ext cx="204901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86" y="1196752"/>
            <a:ext cx="2554387" cy="99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48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5025934"/>
            <a:ext cx="7772400" cy="1362075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Thank you, Questions?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4953926"/>
            <a:ext cx="7772400" cy="1500187"/>
          </a:xfrm>
        </p:spPr>
        <p:txBody>
          <a:bodyPr>
            <a:normAutofit/>
          </a:bodyPr>
          <a:lstStyle/>
          <a:p>
            <a:r>
              <a:rPr lang="en-CA" dirty="0" smtClean="0"/>
              <a:t>Presented by,</a:t>
            </a:r>
          </a:p>
          <a:p>
            <a:r>
              <a:rPr lang="en-CA" dirty="0" err="1" smtClean="0"/>
              <a:t>Srikanth</a:t>
            </a:r>
            <a:r>
              <a:rPr lang="en-CA" dirty="0" smtClean="0"/>
              <a:t> </a:t>
            </a:r>
            <a:r>
              <a:rPr lang="en-CA" dirty="0" err="1" smtClean="0"/>
              <a:t>Kirshnamachari</a:t>
            </a:r>
            <a:r>
              <a:rPr lang="en-CA" dirty="0" smtClean="0"/>
              <a:t> </a:t>
            </a:r>
            <a:r>
              <a:rPr lang="en-CA" dirty="0" err="1" smtClean="0"/>
              <a:t>Sridharan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9B94-E7D5-41C8-905D-589976234349}" type="datetime1">
              <a:rPr lang="en-CA" smtClean="0"/>
              <a:t>26/09/2013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311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7930-3B99-4FC4-862F-B455B16ADB18}" type="datetime1">
              <a:rPr lang="en-CA" smtClean="0"/>
              <a:t>26/09/2013</a:t>
            </a:fld>
            <a:endParaRPr lang="en-CA"/>
          </a:p>
        </p:txBody>
      </p:sp>
      <p:pic>
        <p:nvPicPr>
          <p:cNvPr id="24578" name="Picture 2" descr="C:\see-through-project\gt\STColorCorrection\Docs\VRST 2013\compeastion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1" y="332656"/>
            <a:ext cx="8020845" cy="627217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058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82829-8967-4C80-9830-22C9BF5D6466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34</a:t>
            </a:fld>
            <a:endParaRPr lang="en-CA"/>
          </a:p>
        </p:txBody>
      </p:sp>
      <p:pic>
        <p:nvPicPr>
          <p:cNvPr id="18434" name="Picture 2" descr="C:\see-through-project\gt\STColorCorrection\Docs\VRST 2013\CorrectionGeneralResul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4664"/>
            <a:ext cx="5993635" cy="6011428"/>
          </a:xfrm>
          <a:prstGeom prst="rect">
            <a:avLst/>
          </a:prstGeom>
          <a:solidFill>
            <a:schemeClr val="bg1"/>
          </a:solidFill>
          <a:ln w="82550" cap="rnd" cmpd="sng">
            <a:solidFill>
              <a:schemeClr val="tx2">
                <a:lumMod val="50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436096" y="620688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436095" y="4680682"/>
            <a:ext cx="2177211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 cap="rnd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79712" y="980728"/>
            <a:ext cx="3168352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58132" y="2726302"/>
            <a:ext cx="3168352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24100" y="5373216"/>
            <a:ext cx="3223964" cy="900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84142" y="4536666"/>
            <a:ext cx="6264695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1484141" y="260648"/>
            <a:ext cx="6264696" cy="2127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1829294" y="6459212"/>
            <a:ext cx="55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Model/BP Method</a:t>
            </a:r>
            <a:r>
              <a:rPr lang="en-CA" dirty="0" smtClean="0">
                <a:solidFill>
                  <a:srgbClr val="92D050"/>
                </a:solidFill>
              </a:rPr>
              <a:t>/Color Correction/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</a:rPr>
              <a:t>Correction Analysis</a:t>
            </a:r>
            <a:endParaRPr lang="en-CA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6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7DF7-6B6E-44E9-98B3-1D0D28260439}" type="datetime1">
              <a:rPr lang="en-CA" smtClean="0"/>
              <a:t>26/09/2013</a:t>
            </a:fld>
            <a:endParaRPr lang="en-CA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45884"/>
              </p:ext>
            </p:extLst>
          </p:nvPr>
        </p:nvGraphicFramePr>
        <p:xfrm>
          <a:off x="107504" y="116632"/>
          <a:ext cx="8964488" cy="66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Acrobat Document" r:id="rId5" imgW="18078377" imgH="14620770" progId="AcroExch.Document.11">
                  <p:embed/>
                </p:oleObj>
              </mc:Choice>
              <mc:Fallback>
                <p:oleObj name="Acrobat Document" r:id="rId5" imgW="18078377" imgH="146207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116632"/>
                        <a:ext cx="8964488" cy="66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966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Just Noticeable Difference 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01634"/>
            <a:ext cx="5400600" cy="461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E556-DFB7-4AEE-97BE-9E1057D7AED7}" type="datetime1">
              <a:rPr lang="en-CA" smtClean="0"/>
              <a:t>26/09/2013</a:t>
            </a:fld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496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Quantitative analysis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8FBD-215B-4730-AC67-5BBED518A87A}" type="datetime1">
              <a:rPr lang="en-CA" smtClean="0"/>
              <a:t>26/09/2013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37</a:t>
            </a:fld>
            <a:endParaRPr lang="en-CA"/>
          </a:p>
        </p:txBody>
      </p:sp>
      <p:pic>
        <p:nvPicPr>
          <p:cNvPr id="17410" name="Picture 2" descr="C:\see-through-project\gt\STColorCorrection\Docs\VRST 2013\PredictionResultsAn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03" y="1412776"/>
            <a:ext cx="7604125" cy="454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4355976" y="3140968"/>
            <a:ext cx="432048" cy="20162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2946039" y="6052646"/>
            <a:ext cx="398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Calibri Light" panose="020F0302020204030204" pitchFamily="34" charset="0"/>
              </a:rPr>
              <a:t>Kruskal</a:t>
            </a:r>
            <a:r>
              <a:rPr lang="en-CA" dirty="0">
                <a:solidFill>
                  <a:schemeClr val="bg1"/>
                </a:solidFill>
                <a:latin typeface="Calibri Light" panose="020F0302020204030204" pitchFamily="34" charset="0"/>
              </a:rPr>
              <a:t>-Wallis </a:t>
            </a:r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test was done, Sig &lt;0.001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7864" y="4293096"/>
            <a:ext cx="360040" cy="8614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2267744" y="4384212"/>
            <a:ext cx="360040" cy="7729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652120" y="3363644"/>
            <a:ext cx="432048" cy="17908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716299" y="3789040"/>
            <a:ext cx="432048" cy="1365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7812360" y="2420888"/>
            <a:ext cx="432048" cy="27336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835696" y="4723801"/>
            <a:ext cx="432048" cy="4333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874331" y="4922141"/>
            <a:ext cx="432048" cy="2323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923928" y="4471773"/>
            <a:ext cx="432048" cy="667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220072" y="3429000"/>
            <a:ext cx="432048" cy="17281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6284251" y="4077072"/>
            <a:ext cx="432048" cy="1077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7380312" y="2636912"/>
            <a:ext cx="432048" cy="25175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85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Result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B342-9AFF-4906-A16D-54DD9A332A7D}" type="datetime1">
              <a:rPr lang="en-CA" smtClean="0"/>
              <a:t>26/09/2013</a:t>
            </a:fld>
            <a:endParaRPr lang="en-CA"/>
          </a:p>
        </p:txBody>
      </p:sp>
      <p:pic>
        <p:nvPicPr>
          <p:cNvPr id="16387" name="Picture 3" descr="C:\see-through-project\gt\STColorCorrection\Docs\VRST 2013\PredictionSingleResu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7" y="1412776"/>
            <a:ext cx="7835861" cy="46045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08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48A5-86B7-4992-9762-248A3DC1A28A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104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24744"/>
            <a:ext cx="473288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19" y="2852936"/>
            <a:ext cx="4007197" cy="239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61929" y="5390159"/>
            <a:ext cx="576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 Kerr et </a:t>
            </a:r>
            <a:r>
              <a:rPr lang="en-CA" sz="1600" dirty="0">
                <a:solidFill>
                  <a:schemeClr val="bg1"/>
                </a:solidFill>
              </a:rPr>
              <a:t>al </a:t>
            </a:r>
            <a:r>
              <a:rPr lang="en-CA" sz="1600" dirty="0" smtClean="0">
                <a:solidFill>
                  <a:schemeClr val="bg1"/>
                </a:solidFill>
              </a:rPr>
              <a:t>, Wearable </a:t>
            </a:r>
            <a:r>
              <a:rPr lang="en-CA" sz="1600" dirty="0">
                <a:solidFill>
                  <a:schemeClr val="bg1"/>
                </a:solidFill>
              </a:rPr>
              <a:t>mobile augmented reality: evaluating outdoor</a:t>
            </a:r>
          </a:p>
          <a:p>
            <a:r>
              <a:rPr lang="en-CA" sz="1600" dirty="0">
                <a:solidFill>
                  <a:schemeClr val="bg1"/>
                </a:solidFill>
              </a:rPr>
              <a:t>user experience. VRCAI ’11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7584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Usability Problem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4A7B-AC2E-4E0D-88BA-596670FEAC89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98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11200" y="7139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Content Based Solutions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B5FC-5B63-46E7-86E9-039A82213E04}" type="datetime1">
              <a:rPr lang="en-CA" smtClean="0"/>
              <a:t>26/09/2013</a:t>
            </a:fld>
            <a:endParaRPr lang="en-C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65" y="3199897"/>
            <a:ext cx="3510863" cy="263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4" y="3186750"/>
            <a:ext cx="3528392" cy="26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50352" y="5852647"/>
            <a:ext cx="665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bg1"/>
                </a:solidFill>
              </a:rPr>
              <a:t>Tanaka et al,  </a:t>
            </a:r>
            <a:r>
              <a:rPr lang="en-CA" sz="1600" dirty="0">
                <a:solidFill>
                  <a:schemeClr val="bg1"/>
                </a:solidFill>
              </a:rPr>
              <a:t>An information layout method for an </a:t>
            </a:r>
            <a:r>
              <a:rPr lang="en-CA" sz="1600" dirty="0" smtClean="0">
                <a:solidFill>
                  <a:schemeClr val="bg1"/>
                </a:solidFill>
              </a:rPr>
              <a:t>optical see-through </a:t>
            </a:r>
            <a:r>
              <a:rPr lang="en-CA" sz="1600" dirty="0">
                <a:solidFill>
                  <a:schemeClr val="bg1"/>
                </a:solidFill>
              </a:rPr>
              <a:t>head mounted display focusing on the </a:t>
            </a:r>
            <a:r>
              <a:rPr lang="en-CA" sz="1600" dirty="0" smtClean="0">
                <a:solidFill>
                  <a:schemeClr val="bg1"/>
                </a:solidFill>
              </a:rPr>
              <a:t>view ability. ISMAR 08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805908"/>
            <a:ext cx="28289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9090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Hardware Based Solution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2501" y="6181694"/>
            <a:ext cx="2133600" cy="365125"/>
          </a:xfrm>
        </p:spPr>
        <p:txBody>
          <a:bodyPr/>
          <a:lstStyle/>
          <a:p>
            <a:fld id="{F7892AE8-C563-4BCE-A2B7-05DFFDA561E0}" type="datetime1">
              <a:rPr lang="en-CA" smtClean="0"/>
              <a:t>26/09/2013</a:t>
            </a:fld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281549" y="5544549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 smtClean="0">
                <a:solidFill>
                  <a:schemeClr val="bg1"/>
                </a:solidFill>
              </a:rPr>
              <a:t>Kiyokawa</a:t>
            </a:r>
            <a:r>
              <a:rPr lang="en-CA" sz="1600" dirty="0" smtClean="0">
                <a:solidFill>
                  <a:schemeClr val="bg1"/>
                </a:solidFill>
              </a:rPr>
              <a:t> et al</a:t>
            </a:r>
            <a:r>
              <a:rPr lang="en-CA" sz="1600" dirty="0">
                <a:solidFill>
                  <a:schemeClr val="bg1"/>
                </a:solidFill>
              </a:rPr>
              <a:t>, An Occlusion-Capable Optical See-through Head Mount Display</a:t>
            </a:r>
          </a:p>
          <a:p>
            <a:r>
              <a:rPr lang="en-CA" sz="1600" dirty="0">
                <a:solidFill>
                  <a:schemeClr val="bg1"/>
                </a:solidFill>
              </a:rPr>
              <a:t>for Supporting Co-located Collaboration</a:t>
            </a:r>
            <a:r>
              <a:rPr lang="en-CA" sz="1600" dirty="0" smtClean="0">
                <a:solidFill>
                  <a:schemeClr val="bg1"/>
                </a:solidFill>
              </a:rPr>
              <a:t>. ISMAR 2003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77" y="1134951"/>
            <a:ext cx="3901461" cy="440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68" y="1594927"/>
            <a:ext cx="3535940" cy="346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72072"/>
            <a:ext cx="3795976" cy="37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040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48880"/>
            <a:ext cx="8229600" cy="1143000"/>
          </a:xfrm>
        </p:spPr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How We differ ?</a:t>
            </a:r>
            <a:endParaRPr lang="en-CA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BB57-5B8F-404B-AB78-2C17C421ADE7}" type="datetime1">
              <a:rPr lang="en-CA" smtClean="0"/>
              <a:t>26/09/2013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6B21-1F44-4473-ADD1-51B9BB9DE61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28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 rot="20789445">
            <a:off x="58969" y="1804478"/>
            <a:ext cx="3714638" cy="3048488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Background </a:t>
            </a:r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214192" y="3504566"/>
            <a:ext cx="1688368" cy="36417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771800" y="3686654"/>
            <a:ext cx="1680265" cy="3322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62064" y="3863347"/>
            <a:ext cx="1891308" cy="3587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rallelogram 66"/>
          <p:cNvSpPr/>
          <p:nvPr/>
        </p:nvSpPr>
        <p:spPr>
          <a:xfrm rot="20789445">
            <a:off x="3746482" y="3319789"/>
            <a:ext cx="2147187" cy="1676589"/>
          </a:xfrm>
          <a:prstGeom prst="parallelogram">
            <a:avLst/>
          </a:prstGeom>
          <a:solidFill>
            <a:schemeClr val="bg1">
              <a:lumMod val="95000"/>
              <a:alpha val="48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Parallelogram 67"/>
          <p:cNvSpPr/>
          <p:nvPr/>
        </p:nvSpPr>
        <p:spPr>
          <a:xfrm rot="20789445">
            <a:off x="4244410" y="3391798"/>
            <a:ext cx="2147187" cy="1676589"/>
          </a:xfrm>
          <a:prstGeom prst="parallelogram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Parallelogram 68"/>
          <p:cNvSpPr/>
          <p:nvPr/>
        </p:nvSpPr>
        <p:spPr>
          <a:xfrm rot="20789445">
            <a:off x="4633837" y="3662333"/>
            <a:ext cx="1398343" cy="402029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Parallelogram 69"/>
          <p:cNvSpPr/>
          <p:nvPr/>
        </p:nvSpPr>
        <p:spPr>
          <a:xfrm rot="20953521">
            <a:off x="5120011" y="4056073"/>
            <a:ext cx="468919" cy="750404"/>
          </a:xfrm>
          <a:prstGeom prst="parallelogram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Connector 70"/>
          <p:cNvCxnSpPr/>
          <p:nvPr/>
        </p:nvCxnSpPr>
        <p:spPr>
          <a:xfrm>
            <a:off x="4006280" y="35045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34272" y="5208993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68347" y="4810866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68347" y="3089865"/>
            <a:ext cx="504056" cy="656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481291" y="2666025"/>
            <a:ext cx="0" cy="9567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4258308" y="2233977"/>
            <a:ext cx="445965" cy="43204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880" y="4991281"/>
            <a:ext cx="1381125" cy="131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Connector 103"/>
          <p:cNvCxnSpPr>
            <a:stCxn id="108" idx="4"/>
            <a:endCxn id="69" idx="1"/>
          </p:cNvCxnSpPr>
          <p:nvPr/>
        </p:nvCxnSpPr>
        <p:spPr>
          <a:xfrm>
            <a:off x="5333008" y="2710466"/>
            <a:ext cx="1906" cy="94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10025" y="2278418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5136" name="Elbow Connector 5135"/>
          <p:cNvCxnSpPr>
            <a:stCxn id="5122" idx="1"/>
            <a:endCxn id="68" idx="3"/>
          </p:cNvCxnSpPr>
          <p:nvPr/>
        </p:nvCxnSpPr>
        <p:spPr>
          <a:xfrm rot="10800000">
            <a:off x="5310056" y="5094150"/>
            <a:ext cx="824824" cy="55647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Plus 5136"/>
          <p:cNvSpPr/>
          <p:nvPr/>
        </p:nvSpPr>
        <p:spPr>
          <a:xfrm>
            <a:off x="4798368" y="2346085"/>
            <a:ext cx="208384" cy="24066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38" name="Equal 5137"/>
          <p:cNvSpPr/>
          <p:nvPr/>
        </p:nvSpPr>
        <p:spPr>
          <a:xfrm>
            <a:off x="5751311" y="2346085"/>
            <a:ext cx="357934" cy="2967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430291" y="2276872"/>
            <a:ext cx="445965" cy="432048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4934134" y="4072493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329960" y="3978692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23480" y="3839465"/>
            <a:ext cx="1891308" cy="35878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CA" dirty="0" smtClean="0">
                <a:latin typeface="Calibri Light" panose="020F0302020204030204" pitchFamily="34" charset="0"/>
              </a:rPr>
              <a:t>Color Correction</a:t>
            </a:r>
            <a:endParaRPr lang="en-CA" dirty="0">
              <a:latin typeface="Calibri Light" panose="020F0302020204030204" pitchFamily="34" charset="0"/>
            </a:endParaRPr>
          </a:p>
        </p:txBody>
      </p: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673A-2638-4101-8D39-4DC8B4A71101}" type="datetime1">
              <a:rPr lang="en-CA" smtClean="0"/>
              <a:t>26/09/2013</a:t>
            </a:fld>
            <a:endParaRPr lang="en-CA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22EE-8C0E-4B7F-B16B-1FFB0B10D142}" type="slidenum">
              <a:rPr lang="en-CA" smtClean="0"/>
              <a:t>9</a:t>
            </a:fld>
            <a:endParaRPr lang="en-CA"/>
          </a:p>
        </p:txBody>
      </p:sp>
      <p:sp>
        <p:nvSpPr>
          <p:cNvPr id="36" name="TextBox 35"/>
          <p:cNvSpPr txBox="1"/>
          <p:nvPr/>
        </p:nvSpPr>
        <p:spPr>
          <a:xfrm>
            <a:off x="4820075" y="1578886"/>
            <a:ext cx="114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Alternate   Color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5182340" y="2309776"/>
            <a:ext cx="2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?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643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9" grpId="0" animBg="1"/>
      <p:bldP spid="5137" grpId="0" animBg="1"/>
      <p:bldP spid="5138" grpId="0" animBg="1"/>
      <p:bldP spid="119" grpId="0" animBg="1"/>
      <p:bldP spid="36" grpId="0"/>
      <p:bldP spid="30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</TotalTime>
  <Words>2782</Words>
  <Application>Microsoft Office PowerPoint</Application>
  <PresentationFormat>On-screen Show (4:3)</PresentationFormat>
  <Paragraphs>539</Paragraphs>
  <Slides>38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1_Office Theme</vt:lpstr>
      <vt:lpstr>Acrobat Document</vt:lpstr>
      <vt:lpstr>Color Correction for Optical See-Through Displays Using Display Color Profiles</vt:lpstr>
      <vt:lpstr>Introduction </vt:lpstr>
      <vt:lpstr>PowerPoint Presentation</vt:lpstr>
      <vt:lpstr>PowerPoint Presentation</vt:lpstr>
      <vt:lpstr>PowerPoint Presentation</vt:lpstr>
      <vt:lpstr>PowerPoint Presentation</vt:lpstr>
      <vt:lpstr>Hardware Based Solution</vt:lpstr>
      <vt:lpstr>How We differ ?</vt:lpstr>
      <vt:lpstr>Color Correction</vt:lpstr>
      <vt:lpstr>Color Correction in OSTD</vt:lpstr>
      <vt:lpstr>Background</vt:lpstr>
      <vt:lpstr>PowerPoint Presentation</vt:lpstr>
      <vt:lpstr>Contribution</vt:lpstr>
      <vt:lpstr>Setup</vt:lpstr>
      <vt:lpstr>Binned Profile</vt:lpstr>
      <vt:lpstr>BP Method prediction </vt:lpstr>
      <vt:lpstr>Binned Profile</vt:lpstr>
      <vt:lpstr>BP color prediction </vt:lpstr>
      <vt:lpstr>Direct Method prediction </vt:lpstr>
      <vt:lpstr>CAT Method prediction </vt:lpstr>
      <vt:lpstr>Prediction Error</vt:lpstr>
      <vt:lpstr>PowerPoint Presentation</vt:lpstr>
      <vt:lpstr>PowerPoint Presentation</vt:lpstr>
      <vt:lpstr>Color Correction</vt:lpstr>
      <vt:lpstr>BP Correction Algorithm </vt:lpstr>
      <vt:lpstr>BP Color Correction</vt:lpstr>
      <vt:lpstr>Quantitative Analysis</vt:lpstr>
      <vt:lpstr>Design Implications</vt:lpstr>
      <vt:lpstr>Future Work</vt:lpstr>
      <vt:lpstr>Take Away</vt:lpstr>
      <vt:lpstr>Acknowledgements</vt:lpstr>
      <vt:lpstr>Thank you, Questions?</vt:lpstr>
      <vt:lpstr>PowerPoint Presentation</vt:lpstr>
      <vt:lpstr>Result</vt:lpstr>
      <vt:lpstr>PowerPoint Presentation</vt:lpstr>
      <vt:lpstr>Just Noticeable Difference </vt:lpstr>
      <vt:lpstr>Quantitative analysis</vt:lpstr>
      <vt:lpstr>Result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Correction for Optical See-Through Displays Using Display Color Profiles</dc:title>
  <dc:creator>srikanth</dc:creator>
  <cp:lastModifiedBy>srikanth</cp:lastModifiedBy>
  <cp:revision>89</cp:revision>
  <dcterms:created xsi:type="dcterms:W3CDTF">2013-09-23T16:02:01Z</dcterms:created>
  <dcterms:modified xsi:type="dcterms:W3CDTF">2013-09-26T17:10:59Z</dcterms:modified>
</cp:coreProperties>
</file>